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sldIdLst>
    <p:sldId id="539" r:id="rId4"/>
    <p:sldId id="260" r:id="rId5"/>
    <p:sldId id="289" r:id="rId7"/>
    <p:sldId id="563" r:id="rId8"/>
    <p:sldId id="562" r:id="rId9"/>
    <p:sldId id="561" r:id="rId10"/>
    <p:sldId id="569" r:id="rId11"/>
    <p:sldId id="567" r:id="rId12"/>
    <p:sldId id="568" r:id="rId13"/>
    <p:sldId id="560" r:id="rId14"/>
    <p:sldId id="566" r:id="rId15"/>
    <p:sldId id="570" r:id="rId16"/>
    <p:sldId id="571" r:id="rId17"/>
    <p:sldId id="565" r:id="rId18"/>
    <p:sldId id="572" r:id="rId19"/>
    <p:sldId id="573" r:id="rId20"/>
    <p:sldId id="564" r:id="rId21"/>
    <p:sldId id="574" r:id="rId22"/>
    <p:sldId id="575" r:id="rId23"/>
    <p:sldId id="576" r:id="rId24"/>
    <p:sldId id="577" r:id="rId25"/>
    <p:sldId id="558" r:id="rId26"/>
    <p:sldId id="542" r:id="rId27"/>
    <p:sldId id="545" r:id="rId28"/>
    <p:sldId id="554" r:id="rId29"/>
    <p:sldId id="557" r:id="rId30"/>
    <p:sldId id="546" r:id="rId31"/>
    <p:sldId id="548" r:id="rId32"/>
    <p:sldId id="547" r:id="rId33"/>
    <p:sldId id="555" r:id="rId34"/>
    <p:sldId id="556" r:id="rId35"/>
    <p:sldId id="549" r:id="rId36"/>
    <p:sldId id="550" r:id="rId37"/>
    <p:sldId id="551" r:id="rId38"/>
    <p:sldId id="552" r:id="rId39"/>
    <p:sldId id="55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6" autoAdjust="0"/>
    <p:restoredTop sz="94660"/>
  </p:normalViewPr>
  <p:slideViewPr>
    <p:cSldViewPr snapToGrid="0">
      <p:cViewPr varScale="1">
        <p:scale>
          <a:sx n="64" d="100"/>
          <a:sy n="64" d="100"/>
        </p:scale>
        <p:origin x="9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C8053-C215-4F1B-B034-F2CEC3A12651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Google Shape;81;p1:notes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6387" name="Google Shape;82;p1:notes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8931A-C565-4B1C-A936-B5CA39C7CD04}" type="datetimeFigureOut">
              <a:rPr lang="en-US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6BF32D-9D31-4CD0-8B17-4D91DA246A69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980CB-B09E-44F2-B85A-CC28BFF3936C}" type="datetimeFigureOut">
              <a:rPr lang="en-US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B05AD-D529-4C46-BA41-798F8AAE7F0B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04204F-497E-4357-BC10-5017874068A6}" type="datetimeFigureOut">
              <a:rPr lang="en-US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B7426-2160-4114-9A12-2143FC70264E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670"/>
              </a:spcBef>
              <a:spcAft>
                <a:spcPts val="0"/>
              </a:spcAft>
              <a:buClr>
                <a:srgbClr val="888888"/>
              </a:buClr>
              <a:buSzPts val="336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505"/>
              </a:spcBef>
              <a:spcAft>
                <a:spcPts val="0"/>
              </a:spcAft>
              <a:buClr>
                <a:srgbClr val="888888"/>
              </a:buClr>
              <a:buSzPts val="25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30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30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30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30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30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30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" name="Google Shape;14;p5"/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</a:p>
        </p:txBody>
      </p:sp>
      <p:sp>
        <p:nvSpPr>
          <p:cNvPr id="3" name="Google Shape;15;p5"/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</a:p>
        </p:txBody>
      </p:sp>
      <p:sp>
        <p:nvSpPr>
          <p:cNvPr id="4" name="Google Shape;16;p5"/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732BFBD3-3A94-49FD-90AB-D2D0890F1E46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963084" y="4406902"/>
            <a:ext cx="10363200" cy="1362076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 panose="020F0502020204030204"/>
              <a:buNone/>
              <a:defRPr sz="42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marL="457200" lvl="0" indent="-228600" algn="l">
              <a:spcBef>
                <a:spcPts val="430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 sz="216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85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35"/>
              </a:spcBef>
              <a:spcAft>
                <a:spcPts val="0"/>
              </a:spcAft>
              <a:buClr>
                <a:srgbClr val="888888"/>
              </a:buClr>
              <a:buSzPts val="1680"/>
              <a:buNone/>
              <a:defRPr sz="168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90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90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90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90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90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90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" name="Google Shape;26;p7"/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</a:p>
        </p:txBody>
      </p:sp>
      <p:sp>
        <p:nvSpPr>
          <p:cNvPr id="3" name="Google Shape;27;p7"/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</a:p>
        </p:txBody>
      </p:sp>
      <p:sp>
        <p:nvSpPr>
          <p:cNvPr id="4" name="Google Shape;28;p7"/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AAD0773F-BC41-4673-8580-9B75BA127ADF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4191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388620" algn="l">
              <a:spcBef>
                <a:spcPts val="505"/>
              </a:spcBef>
              <a:spcAft>
                <a:spcPts val="0"/>
              </a:spcAft>
              <a:buClr>
                <a:schemeClr val="dk1"/>
              </a:buClr>
              <a:buSzPts val="2520"/>
              <a:buChar char="–"/>
              <a:defRPr sz="2520"/>
            </a:lvl2pPr>
            <a:lvl3pPr marL="1371600" lvl="2" indent="-365760" algn="l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3pPr>
            <a:lvl4pPr marL="1828800" lvl="3" indent="-350520" algn="l">
              <a:spcBef>
                <a:spcPts val="385"/>
              </a:spcBef>
              <a:spcAft>
                <a:spcPts val="0"/>
              </a:spcAft>
              <a:buClr>
                <a:schemeClr val="dk1"/>
              </a:buClr>
              <a:buSzPts val="1920"/>
              <a:buChar char="–"/>
              <a:defRPr sz="1920"/>
            </a:lvl4pPr>
            <a:lvl5pPr marL="2286000" lvl="4" indent="-350520" algn="l">
              <a:spcBef>
                <a:spcPts val="385"/>
              </a:spcBef>
              <a:spcAft>
                <a:spcPts val="0"/>
              </a:spcAft>
              <a:buClr>
                <a:schemeClr val="dk1"/>
              </a:buClr>
              <a:buSzPts val="1920"/>
              <a:buChar char="»"/>
              <a:defRPr sz="1920"/>
            </a:lvl5pPr>
            <a:lvl6pPr marL="2743200" lvl="5" indent="-350520" algn="l">
              <a:spcBef>
                <a:spcPts val="385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6pPr>
            <a:lvl7pPr marL="3200400" lvl="6" indent="-350520" algn="l">
              <a:spcBef>
                <a:spcPts val="385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7pPr>
            <a:lvl8pPr marL="3657600" lvl="7" indent="-350520" algn="l">
              <a:spcBef>
                <a:spcPts val="385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8pPr>
            <a:lvl9pPr marL="4114800" lvl="8" indent="-350520" algn="l">
              <a:spcBef>
                <a:spcPts val="385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9pPr>
          </a:lstStyle>
          <a:p/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4191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388620" algn="l">
              <a:spcBef>
                <a:spcPts val="505"/>
              </a:spcBef>
              <a:spcAft>
                <a:spcPts val="0"/>
              </a:spcAft>
              <a:buClr>
                <a:schemeClr val="dk1"/>
              </a:buClr>
              <a:buSzPts val="2520"/>
              <a:buChar char="–"/>
              <a:defRPr sz="2520"/>
            </a:lvl2pPr>
            <a:lvl3pPr marL="1371600" lvl="2" indent="-365760" algn="l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3pPr>
            <a:lvl4pPr marL="1828800" lvl="3" indent="-350520" algn="l">
              <a:spcBef>
                <a:spcPts val="385"/>
              </a:spcBef>
              <a:spcAft>
                <a:spcPts val="0"/>
              </a:spcAft>
              <a:buClr>
                <a:schemeClr val="dk1"/>
              </a:buClr>
              <a:buSzPts val="1920"/>
              <a:buChar char="–"/>
              <a:defRPr sz="1920"/>
            </a:lvl4pPr>
            <a:lvl5pPr marL="2286000" lvl="4" indent="-350520" algn="l">
              <a:spcBef>
                <a:spcPts val="385"/>
              </a:spcBef>
              <a:spcAft>
                <a:spcPts val="0"/>
              </a:spcAft>
              <a:buClr>
                <a:schemeClr val="dk1"/>
              </a:buClr>
              <a:buSzPts val="1920"/>
              <a:buChar char="»"/>
              <a:defRPr sz="1920"/>
            </a:lvl5pPr>
            <a:lvl6pPr marL="2743200" lvl="5" indent="-350520" algn="l">
              <a:spcBef>
                <a:spcPts val="385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6pPr>
            <a:lvl7pPr marL="3200400" lvl="6" indent="-350520" algn="l">
              <a:spcBef>
                <a:spcPts val="385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7pPr>
            <a:lvl8pPr marL="3657600" lvl="7" indent="-350520" algn="l">
              <a:spcBef>
                <a:spcPts val="385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8pPr>
            <a:lvl9pPr marL="4114800" lvl="8" indent="-350520" algn="l">
              <a:spcBef>
                <a:spcPts val="385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9pPr>
          </a:lstStyle>
          <a:p/>
        </p:txBody>
      </p:sp>
      <p:sp>
        <p:nvSpPr>
          <p:cNvPr id="2" name="Google Shape;33;p8"/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</a:p>
        </p:txBody>
      </p:sp>
      <p:sp>
        <p:nvSpPr>
          <p:cNvPr id="3" name="Google Shape;34;p8"/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</a:p>
        </p:txBody>
      </p:sp>
      <p:sp>
        <p:nvSpPr>
          <p:cNvPr id="4" name="Google Shape;35;p8"/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631F808A-BE66-40C6-A28B-D1952CC78A5C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;p11"/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</a:p>
        </p:txBody>
      </p:sp>
      <p:sp>
        <p:nvSpPr>
          <p:cNvPr id="3" name="Google Shape;52;p11"/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</a:p>
        </p:txBody>
      </p:sp>
      <p:sp>
        <p:nvSpPr>
          <p:cNvPr id="4" name="Google Shape;53;p11"/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695F859B-F2B4-4294-AF96-B530928DD219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609602" y="273051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 panose="020F0502020204030204"/>
              <a:buNone/>
              <a:defRPr sz="216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4766736" y="273054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441960" algn="l"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3360"/>
              <a:buChar char="•"/>
              <a:defRPr sz="3360"/>
            </a:lvl1pPr>
            <a:lvl2pPr marL="914400" lvl="1" indent="-4191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2pPr>
            <a:lvl3pPr marL="1371600" lvl="2" indent="-388620" algn="l">
              <a:spcBef>
                <a:spcPts val="505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 sz="2520"/>
            </a:lvl3pPr>
            <a:lvl4pPr marL="1828800" lvl="3" indent="-365760" algn="l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160"/>
              <a:buChar char="–"/>
              <a:defRPr sz="2160"/>
            </a:lvl4pPr>
            <a:lvl5pPr marL="2286000" lvl="4" indent="-365760" algn="l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160"/>
              <a:buChar char="»"/>
              <a:defRPr sz="2160"/>
            </a:lvl5pPr>
            <a:lvl6pPr marL="2743200" lvl="5" indent="-365760" algn="l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6pPr>
            <a:lvl7pPr marL="3200400" lvl="6" indent="-365760" algn="l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7pPr>
            <a:lvl8pPr marL="3657600" lvl="7" indent="-365760" algn="l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8pPr>
            <a:lvl9pPr marL="4114800" lvl="8" indent="-365760" algn="l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9pPr>
          </a:lstStyle>
          <a:p/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228600" algn="l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1pPr>
            <a:lvl2pPr marL="914400" lvl="1" indent="-228600" algn="l">
              <a:spcBef>
                <a:spcPts val="265"/>
              </a:spcBef>
              <a:spcAft>
                <a:spcPts val="0"/>
              </a:spcAft>
              <a:buClr>
                <a:schemeClr val="dk1"/>
              </a:buClr>
              <a:buSzPts val="1320"/>
              <a:buNone/>
              <a:defRPr sz="1320"/>
            </a:lvl2pPr>
            <a:lvl3pPr marL="1371600" lvl="2" indent="-228600" algn="l">
              <a:spcBef>
                <a:spcPts val="215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080"/>
            </a:lvl3pPr>
            <a:lvl4pPr marL="1828800" lvl="3" indent="-228600" algn="l">
              <a:spcBef>
                <a:spcPts val="190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4pPr>
            <a:lvl5pPr marL="2286000" lvl="4" indent="-228600" algn="l">
              <a:spcBef>
                <a:spcPts val="190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5pPr>
            <a:lvl6pPr marL="2743200" lvl="5" indent="-228600" algn="l">
              <a:spcBef>
                <a:spcPts val="190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6pPr>
            <a:lvl7pPr marL="3200400" lvl="6" indent="-228600" algn="l">
              <a:spcBef>
                <a:spcPts val="190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7pPr>
            <a:lvl8pPr marL="3657600" lvl="7" indent="-228600" algn="l">
              <a:spcBef>
                <a:spcPts val="190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8pPr>
            <a:lvl9pPr marL="4114800" lvl="8" indent="-228600" algn="l">
              <a:spcBef>
                <a:spcPts val="190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9pPr>
          </a:lstStyle>
          <a:p/>
        </p:txBody>
      </p:sp>
      <p:sp>
        <p:nvSpPr>
          <p:cNvPr id="2" name="Google Shape;58;p12"/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</a:p>
        </p:txBody>
      </p:sp>
      <p:sp>
        <p:nvSpPr>
          <p:cNvPr id="3" name="Google Shape;59;p12"/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</a:p>
        </p:txBody>
      </p:sp>
      <p:sp>
        <p:nvSpPr>
          <p:cNvPr id="4" name="Google Shape;60;p12"/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B946C5B2-E8B8-4013-A7F1-46B158A9F482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 panose="020F0502020204030204"/>
              <a:buNone/>
              <a:defRPr sz="216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228600" algn="l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1pPr>
            <a:lvl2pPr marL="914400" lvl="1" indent="-228600" algn="l">
              <a:spcBef>
                <a:spcPts val="265"/>
              </a:spcBef>
              <a:spcAft>
                <a:spcPts val="0"/>
              </a:spcAft>
              <a:buClr>
                <a:schemeClr val="dk1"/>
              </a:buClr>
              <a:buSzPts val="1320"/>
              <a:buNone/>
              <a:defRPr sz="1320"/>
            </a:lvl2pPr>
            <a:lvl3pPr marL="1371600" lvl="2" indent="-228600" algn="l">
              <a:spcBef>
                <a:spcPts val="215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080"/>
            </a:lvl3pPr>
            <a:lvl4pPr marL="1828800" lvl="3" indent="-228600" algn="l">
              <a:spcBef>
                <a:spcPts val="190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4pPr>
            <a:lvl5pPr marL="2286000" lvl="4" indent="-228600" algn="l">
              <a:spcBef>
                <a:spcPts val="190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5pPr>
            <a:lvl6pPr marL="2743200" lvl="5" indent="-228600" algn="l">
              <a:spcBef>
                <a:spcPts val="190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6pPr>
            <a:lvl7pPr marL="3200400" lvl="6" indent="-228600" algn="l">
              <a:spcBef>
                <a:spcPts val="190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7pPr>
            <a:lvl8pPr marL="3657600" lvl="7" indent="-228600" algn="l">
              <a:spcBef>
                <a:spcPts val="190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8pPr>
            <a:lvl9pPr marL="4114800" lvl="8" indent="-228600" algn="l">
              <a:spcBef>
                <a:spcPts val="190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9pPr>
          </a:lstStyle>
          <a:p/>
        </p:txBody>
      </p:sp>
      <p:sp>
        <p:nvSpPr>
          <p:cNvPr id="2" name="Google Shape;65;p13"/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</a:p>
        </p:txBody>
      </p:sp>
      <p:sp>
        <p:nvSpPr>
          <p:cNvPr id="3" name="Google Shape;66;p13"/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</a:p>
        </p:txBody>
      </p:sp>
      <p:sp>
        <p:nvSpPr>
          <p:cNvPr id="4" name="Google Shape;67;p13"/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3E1E7C7B-C7D3-419A-A00C-6260B9E8BA37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833020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" name="Google Shape;71;p14"/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</a:p>
        </p:txBody>
      </p:sp>
      <p:sp>
        <p:nvSpPr>
          <p:cNvPr id="3" name="Google Shape;72;p14"/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</a:p>
        </p:txBody>
      </p:sp>
      <p:sp>
        <p:nvSpPr>
          <p:cNvPr id="4" name="Google Shape;73;p14"/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456F98DD-0713-4981-BE72-6777F706CC00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285039" y="1828803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697039" y="-812797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" name="Google Shape;77;p15"/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</a:p>
        </p:txBody>
      </p:sp>
      <p:sp>
        <p:nvSpPr>
          <p:cNvPr id="3" name="Google Shape;78;p15"/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</a:p>
        </p:txBody>
      </p:sp>
      <p:sp>
        <p:nvSpPr>
          <p:cNvPr id="4" name="Google Shape;79;p15"/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7A754393-AC14-454F-A816-D59A145642EC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7D29A-0C92-4523-9896-D9652EC576B2}" type="datetimeFigureOut">
              <a:rPr lang="en-US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5D0544-02C6-4C17-909A-13488D02DF8B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buClrTx/>
              <a:buFontTx/>
              <a:buNone/>
              <a:defRPr kern="1200"/>
            </a:lvl1pPr>
          </a:lstStyle>
          <a:p>
            <a:pPr>
              <a:defRPr/>
            </a:pPr>
            <a:fld id="{CDB6FADF-BAB5-446B-A17D-DD63085ABEB1}" type="datetimeFigureOut">
              <a:rPr lang="en-IN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buClrTx/>
              <a:buFontTx/>
              <a:buNone/>
              <a:defRPr kern="1200"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buClrTx/>
              <a:buFontTx/>
              <a:buNone/>
              <a:defRPr kern="1200"/>
            </a:lvl1pPr>
          </a:lstStyle>
          <a:p>
            <a:pPr>
              <a:defRPr/>
            </a:pPr>
            <a:fld id="{68CD4C68-2984-4322-AC21-F4A5D84B5DE2}" type="slidenum">
              <a:rPr lang="en-IN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420673-274D-4247-8161-F61D3918377A}" type="datetimeFigureOut">
              <a:rPr lang="en-US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455397-1D80-4F70-B204-8003AEC844F7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45F1D-49E8-4AA5-A8D5-1F2A72032E7E}" type="datetimeFigureOut">
              <a:rPr lang="en-US"/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21FACD-FEE9-420D-9319-52C846BCA4A2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843E46-4A0A-4700-BB68-A713045AC50C}" type="datetimeFigureOut">
              <a:rPr lang="en-US"/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39C8EB-1648-4CB3-B1E5-AF02A07CFF27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26748-7D61-4F99-BCB5-561B2FE29A7C}" type="datetimeFigureOut">
              <a:rPr lang="en-US"/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82E88-B8D5-4CC6-A63E-A393B6012B25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A8F073-1C86-4EAE-8379-A2D7EC9CB060}" type="datetimeFigureOut">
              <a:rPr lang="en-US"/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356E0-C946-47CA-89DE-E46AEC715092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07218-745A-4FC1-A09B-6783154A3601}" type="datetimeFigureOut">
              <a:rPr lang="en-US"/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F6067-6868-471D-89D0-31576D514FCE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1DA97-5C18-459E-9042-212CCF63C04F}" type="datetimeFigureOut">
              <a:rPr lang="en-US"/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6BADD7-0AAB-4DF4-A47E-DEFC59C867BB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1" Type="http://schemas.openxmlformats.org/officeDocument/2006/relationships/theme" Target="../theme/theme2.xml"/><Relationship Id="rId10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  <a:endParaRPr lang="en-US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E4D4F82-FCE3-45D0-9DA8-4EAC396B1C73}" type="datetimeFigureOut">
              <a:rPr lang="en-US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B1F2F54-862E-40C7-885D-8EBAC84A39D2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80"/>
              <a:buFont typeface="Calibri" panose="020F0502020204030204"/>
              <a:buNone/>
              <a:defRPr sz="468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t" anchorCtr="0">
            <a:normAutofit/>
          </a:bodyPr>
          <a:lstStyle>
            <a:lvl1pPr marL="457200" marR="0" lvl="0" indent="-441960" algn="l" rtl="0"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3360"/>
              <a:buFont typeface="Arial" panose="020B0604020202020204"/>
              <a:buChar char="•"/>
              <a:defRPr sz="336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191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Char char="–"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8620" algn="l" rtl="0">
              <a:spcBef>
                <a:spcPts val="505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 panose="020B0604020202020204"/>
              <a:buChar char="•"/>
              <a:defRPr sz="252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65760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 panose="020B0604020202020204"/>
              <a:buChar char="–"/>
              <a:defRPr sz="216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65760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 panose="020B0604020202020204"/>
              <a:buChar char="»"/>
              <a:defRPr sz="216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65760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 panose="020B0604020202020204"/>
              <a:buChar char="•"/>
              <a:defRPr sz="216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65760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 panose="020B0604020202020204"/>
              <a:buChar char="•"/>
              <a:defRPr sz="216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65760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 panose="020B0604020202020204"/>
              <a:buChar char="•"/>
              <a:defRPr sz="216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65760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 panose="020B0604020202020204"/>
              <a:buChar char="•"/>
              <a:defRPr sz="216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20" b="0" i="0" u="none" strike="noStrike" kern="0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>
              <a:defRPr/>
            </a:pPr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20" b="0" i="0" u="none" strike="noStrike" kern="0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>
              <a:defRPr/>
            </a:pPr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Font typeface="Arial" panose="020B0604020202020204"/>
              <a:buNone/>
              <a:defRPr sz="1320" b="0" i="0" u="none" strike="noStrike" kern="0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>
              <a:defRPr/>
            </a:pPr>
            <a:fld id="{EB1CB48F-56D5-4B48-AE23-5667BEA3CB19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6.png"/><Relationship Id="rId1" Type="http://schemas.openxmlformats.org/officeDocument/2006/relationships/hyperlink" Target="https://staruml.io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10.png"/><Relationship Id="rId1" Type="http://schemas.openxmlformats.org/officeDocument/2006/relationships/hyperlink" Target="https://git-scm.com/download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14.png"/><Relationship Id="rId1" Type="http://schemas.openxmlformats.org/officeDocument/2006/relationships/hyperlink" Target="https://github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7795" y="702465"/>
            <a:ext cx="10953115" cy="2253615"/>
          </a:xfrm>
          <a:effectLst>
            <a:outerShdw dist="63500" sx="1000" sy="1000" algn="ctr" rotWithShape="0">
              <a:schemeClr val="accent2">
                <a:lumMod val="50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(23CC501PC)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</a:br>
            <a:r>
              <a:rPr kumimoji="0" lang="en-US" sz="2800" b="0" i="0" u="none" strike="noStrike" kern="1200" cap="none" spc="0" normalizeH="0" baseline="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+mn-ea"/>
                <a:cs typeface="+mn-cs"/>
                <a:sym typeface="+mn-ea"/>
              </a:rPr>
              <a:t>SOFTWARE ENGINEERING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74663" y="3380518"/>
            <a:ext cx="11456987" cy="3192145"/>
          </a:xfrm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LAB EXERCISE - 1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SOFTWARE INSTALLATION &amp;  SRS DOCUMENT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TOPIC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INSTALLATION OF STARUML, GIT BASH AND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GITHUB ACCOUNT CREATION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Let’s Review &amp; Reflect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430764" y="1321364"/>
            <a:ext cx="11220060" cy="5148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200000"/>
              </a:lnSpc>
            </a:pPr>
            <a:r>
              <a:rPr lang="en-US" sz="2400" dirty="0"/>
              <a:t>Few Sample FRs:</a:t>
            </a:r>
            <a:endParaRPr lang="en-US" sz="2400" dirty="0"/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FR1: User registration and phone number verification via OTP.</a:t>
            </a:r>
            <a:endParaRPr lang="en-US" sz="2400" dirty="0"/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FR2: View and sync contacts using the phone’s contact list.</a:t>
            </a:r>
            <a:endParaRPr lang="en-US" sz="2400" dirty="0"/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FR3: One-to-one text messaging.</a:t>
            </a:r>
            <a:endParaRPr lang="en-US" sz="2400" dirty="0"/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FR4: Sending/receiving media (images, videos, documents).</a:t>
            </a:r>
            <a:endParaRPr lang="en-US" sz="2400" dirty="0"/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FR5: User profile management (photo, name, about)</a:t>
            </a:r>
            <a:endParaRPr lang="en-US" sz="2400" dirty="0"/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Identifying Non-Functional Requirements (NFR)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485970" y="978883"/>
            <a:ext cx="11220060" cy="5717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b="1" dirty="0"/>
              <a:t>[These are Optional Requirements]</a:t>
            </a:r>
            <a:endParaRPr lang="en-US" sz="2400" b="1" dirty="0"/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These describe how well the system should perform.</a:t>
            </a:r>
            <a:endParaRPr lang="en-US" sz="2400" dirty="0"/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System attributes like performance, usability, security, scalability etc.</a:t>
            </a:r>
            <a:endParaRPr lang="en-US" sz="2400" dirty="0"/>
          </a:p>
          <a:p>
            <a:pPr algn="just">
              <a:lnSpc>
                <a:spcPct val="200000"/>
              </a:lnSpc>
            </a:pPr>
            <a:r>
              <a:rPr lang="en-US" sz="2400" dirty="0"/>
              <a:t>Examples:</a:t>
            </a:r>
            <a:endParaRPr lang="en-US" sz="2400" dirty="0"/>
          </a:p>
          <a:p>
            <a:pPr lvl="1" algn="just">
              <a:lnSpc>
                <a:spcPct val="200000"/>
              </a:lnSpc>
            </a:pPr>
            <a:r>
              <a:rPr lang="en-US" sz="2400" dirty="0"/>
              <a:t>-   NFR1: The system should respond to user queries within 2 seconds.</a:t>
            </a:r>
            <a:endParaRPr lang="en-US" sz="2400" dirty="0"/>
          </a:p>
          <a:p>
            <a:pPr marL="800100" lvl="1" indent="-342900" algn="just">
              <a:lnSpc>
                <a:spcPct val="200000"/>
              </a:lnSpc>
              <a:buFontTx/>
              <a:buChar char="-"/>
            </a:pPr>
            <a:r>
              <a:rPr lang="en-US" sz="2400" dirty="0"/>
              <a:t>NFR2: The application shall be available 24 x 7.</a:t>
            </a:r>
            <a:endParaRPr lang="en-US" sz="2400" dirty="0"/>
          </a:p>
          <a:p>
            <a:pPr marL="800100" lvl="1" indent="-342900" algn="just">
              <a:lnSpc>
                <a:spcPct val="150000"/>
              </a:lnSpc>
              <a:spcBef>
                <a:spcPts val="1200"/>
              </a:spcBef>
              <a:buFontTx/>
              <a:buChar char="-"/>
            </a:pPr>
            <a:r>
              <a:rPr lang="en-US" sz="2400" dirty="0"/>
              <a:t>NFR3: The system should be able to handle thousands of users at the same time.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Hands-On  -  Activity Time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6010241" y="2791433"/>
            <a:ext cx="5475514" cy="1455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IN" sz="2400" b="1" dirty="0"/>
              <a:t>  Ok Now identify the NFR for</a:t>
            </a:r>
            <a:endParaRPr lang="en-IN" sz="2400" b="1" dirty="0"/>
          </a:p>
          <a:p>
            <a:pPr algn="ctr">
              <a:lnSpc>
                <a:spcPct val="200000"/>
              </a:lnSpc>
            </a:pPr>
            <a:r>
              <a:rPr lang="en-IN" sz="2400" b="1" dirty="0">
                <a:solidFill>
                  <a:schemeClr val="accent2">
                    <a:lumMod val="50000"/>
                  </a:schemeClr>
                </a:solidFill>
              </a:rPr>
              <a:t>WhatsApp application    </a:t>
            </a:r>
            <a:endParaRPr lang="en-IN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1,395,900+ Activity Time Stock Photos, Pictures &amp; Royalty-Free Images -  iStock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71" y="2145792"/>
            <a:ext cx="4937760" cy="309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Let’s Review &amp; Reflect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112510"/>
            <a:ext cx="11206065" cy="5378232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345297" y="1112509"/>
            <a:ext cx="11501406" cy="482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200000"/>
              </a:lnSpc>
            </a:pPr>
            <a:r>
              <a:rPr lang="en-US" sz="2400" dirty="0"/>
              <a:t>Few Sample NFRs:</a:t>
            </a:r>
            <a:endParaRPr lang="en-US" sz="2400" dirty="0"/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NFR1: The system should support billions of users concurrently.</a:t>
            </a:r>
            <a:endParaRPr lang="en-US" sz="2400" dirty="0"/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NFR2: Messages must be delivered with &lt;1 second delay in ideal conditions.</a:t>
            </a:r>
            <a:endParaRPr lang="en-US" sz="2400" dirty="0"/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NFR3: 99.99% uptime for the service.</a:t>
            </a:r>
            <a:endParaRPr lang="en-US" sz="2400" dirty="0"/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NFR4: Data must be encrypted end-to-end.</a:t>
            </a:r>
            <a:endParaRPr lang="en-US" sz="2400" dirty="0"/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NFR5: The interface must be responsive and work across Android, iOS, and Web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User / Feature Identification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351454" y="1437535"/>
            <a:ext cx="11220060" cy="367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Who will use the system?</a:t>
            </a:r>
            <a:endParaRPr lang="en-US" sz="2400" dirty="0"/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Categories of users:</a:t>
            </a:r>
            <a:endParaRPr lang="en-US" sz="2400" dirty="0"/>
          </a:p>
          <a:p>
            <a:pPr marL="1257300" lvl="2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Free User</a:t>
            </a:r>
            <a:endParaRPr lang="en-US" sz="2400" dirty="0"/>
          </a:p>
          <a:p>
            <a:pPr marL="1257300" lvl="2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Premium User</a:t>
            </a:r>
            <a:endParaRPr lang="en-US" sz="2400" dirty="0"/>
          </a:p>
          <a:p>
            <a:pPr marL="1257300" lvl="2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Admin</a:t>
            </a: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Hands-On  -  Activity Time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6010241" y="2791433"/>
            <a:ext cx="5475514" cy="1455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IN" sz="2400" b="1" dirty="0"/>
              <a:t>  Ok Now identify the Users for</a:t>
            </a:r>
            <a:endParaRPr lang="en-IN" sz="2400" b="1" dirty="0"/>
          </a:p>
          <a:p>
            <a:pPr algn="ctr">
              <a:lnSpc>
                <a:spcPct val="200000"/>
              </a:lnSpc>
            </a:pPr>
            <a:r>
              <a:rPr lang="en-IN" sz="2400" b="1" dirty="0">
                <a:solidFill>
                  <a:schemeClr val="accent2">
                    <a:lumMod val="50000"/>
                  </a:schemeClr>
                </a:solidFill>
              </a:rPr>
              <a:t>WhatsApp application    </a:t>
            </a:r>
            <a:endParaRPr lang="en-IN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1,395,900+ Activity Time Stock Photos, Pictures &amp; Royalty-Free Images -  iStock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71" y="2145792"/>
            <a:ext cx="4937760" cy="309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Let’s Review &amp; Reflect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112510"/>
            <a:ext cx="11206065" cy="5378232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119921" y="1337362"/>
            <a:ext cx="11627320" cy="367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200000"/>
              </a:lnSpc>
            </a:pPr>
            <a:r>
              <a:rPr lang="en-US" sz="2400" dirty="0"/>
              <a:t>Example:</a:t>
            </a:r>
            <a:endParaRPr lang="en-US" sz="2400" dirty="0"/>
          </a:p>
          <a:p>
            <a:pPr lvl="1" algn="just">
              <a:lnSpc>
                <a:spcPct val="200000"/>
              </a:lnSpc>
            </a:pPr>
            <a:r>
              <a:rPr lang="en-US" sz="2400" b="1" dirty="0"/>
              <a:t>Registered User</a:t>
            </a:r>
            <a:r>
              <a:rPr lang="en-US" sz="2400" dirty="0"/>
              <a:t>:		</a:t>
            </a:r>
            <a:r>
              <a:rPr lang="en-US" sz="2000" dirty="0"/>
              <a:t>Any person who has signed up using a phone number</a:t>
            </a:r>
            <a:endParaRPr lang="en-US" sz="2400" dirty="0"/>
          </a:p>
          <a:p>
            <a:pPr lvl="1" algn="just">
              <a:lnSpc>
                <a:spcPct val="200000"/>
              </a:lnSpc>
            </a:pPr>
            <a:r>
              <a:rPr lang="en-US" sz="2400" b="1" dirty="0"/>
              <a:t>Admin (Group Admin):</a:t>
            </a:r>
            <a:r>
              <a:rPr lang="en-US" sz="2400" dirty="0"/>
              <a:t>	</a:t>
            </a:r>
            <a:r>
              <a:rPr lang="en-US" sz="2000" dirty="0"/>
              <a:t>A user who creates a group or is given admin privileges</a:t>
            </a:r>
            <a:endParaRPr lang="en-US" sz="2000" dirty="0"/>
          </a:p>
          <a:p>
            <a:pPr lvl="1" algn="just">
              <a:lnSpc>
                <a:spcPct val="200000"/>
              </a:lnSpc>
            </a:pPr>
            <a:r>
              <a:rPr lang="en-US" sz="2400" b="1" dirty="0"/>
              <a:t>Unregistered Contact</a:t>
            </a:r>
            <a:r>
              <a:rPr lang="en-US" sz="2400" dirty="0"/>
              <a:t>:		</a:t>
            </a:r>
            <a:r>
              <a:rPr lang="en-US" sz="2000" dirty="0"/>
              <a:t>A contact saved in a user’s phone but not yet on WhatsApp</a:t>
            </a:r>
            <a:endParaRPr lang="en-US" sz="2400" dirty="0"/>
          </a:p>
          <a:p>
            <a:pPr lvl="1" algn="just">
              <a:lnSpc>
                <a:spcPct val="200000"/>
              </a:lnSpc>
            </a:pPr>
            <a:r>
              <a:rPr lang="en-US" sz="2400" b="1" dirty="0"/>
              <a:t>System (Backend Services):</a:t>
            </a:r>
            <a:r>
              <a:rPr lang="en-US" sz="2400" dirty="0"/>
              <a:t>	</a:t>
            </a:r>
            <a:r>
              <a:rPr lang="en-US" sz="2000" dirty="0"/>
              <a:t>Handles message routing, encryption, sync, and storage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Workflow of Each User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971940" y="886209"/>
            <a:ext cx="10240703" cy="5148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400" b="1" dirty="0"/>
              <a:t>Define step-by-step process [ User role and actions].</a:t>
            </a:r>
            <a:endParaRPr lang="en-US" sz="2400" b="1" dirty="0"/>
          </a:p>
          <a:p>
            <a:pPr algn="just">
              <a:lnSpc>
                <a:spcPct val="200000"/>
              </a:lnSpc>
            </a:pPr>
            <a:r>
              <a:rPr lang="en-US" sz="2400" dirty="0"/>
              <a:t>Free User Workflow Example:</a:t>
            </a:r>
            <a:endParaRPr lang="en-US" sz="2400" dirty="0"/>
          </a:p>
          <a:p>
            <a:pPr lvl="1" algn="just">
              <a:lnSpc>
                <a:spcPct val="200000"/>
              </a:lnSpc>
            </a:pPr>
            <a:r>
              <a:rPr lang="en-US" sz="2400" dirty="0"/>
              <a:t>1. Sign up / log in</a:t>
            </a:r>
            <a:endParaRPr lang="en-US" sz="2400" dirty="0"/>
          </a:p>
          <a:p>
            <a:pPr lvl="1" algn="just">
              <a:lnSpc>
                <a:spcPct val="200000"/>
              </a:lnSpc>
            </a:pPr>
            <a:r>
              <a:rPr lang="en-US" sz="2400" dirty="0"/>
              <a:t>2. Browse songs/playlists</a:t>
            </a:r>
            <a:endParaRPr lang="en-US" sz="2400" dirty="0"/>
          </a:p>
          <a:p>
            <a:pPr lvl="1" algn="just">
              <a:lnSpc>
                <a:spcPct val="200000"/>
              </a:lnSpc>
            </a:pPr>
            <a:r>
              <a:rPr lang="en-US" sz="2400" dirty="0"/>
              <a:t>3. Play songs with ads</a:t>
            </a:r>
            <a:endParaRPr lang="en-US" sz="2400" dirty="0"/>
          </a:p>
          <a:p>
            <a:pPr lvl="1" algn="just">
              <a:lnSpc>
                <a:spcPct val="200000"/>
              </a:lnSpc>
            </a:pPr>
            <a:r>
              <a:rPr lang="en-US" sz="2400" dirty="0"/>
              <a:t>4. Add songs to favorites</a:t>
            </a:r>
            <a:endParaRPr lang="en-US" sz="2400" dirty="0"/>
          </a:p>
          <a:p>
            <a:pPr lvl="1" algn="just">
              <a:lnSpc>
                <a:spcPct val="200000"/>
              </a:lnSpc>
            </a:pPr>
            <a:r>
              <a:rPr lang="en-US" sz="2400" dirty="0"/>
              <a:t>5. Log out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Hands-On  -  Activity Time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6010241" y="2791433"/>
            <a:ext cx="5475514" cy="219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IN" sz="2400" b="1" dirty="0"/>
              <a:t>  Ok Now identify the Workflow for Registered User for</a:t>
            </a:r>
            <a:endParaRPr lang="en-IN" sz="2400" b="1" dirty="0"/>
          </a:p>
          <a:p>
            <a:pPr algn="ctr">
              <a:lnSpc>
                <a:spcPct val="200000"/>
              </a:lnSpc>
            </a:pPr>
            <a:r>
              <a:rPr lang="en-IN" sz="2400" b="1" dirty="0">
                <a:solidFill>
                  <a:schemeClr val="accent2">
                    <a:lumMod val="50000"/>
                  </a:schemeClr>
                </a:solidFill>
              </a:rPr>
              <a:t>WhatsApp application    </a:t>
            </a:r>
            <a:endParaRPr lang="en-IN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1,395,900+ Activity Time Stock Photos, Pictures &amp; Royalty-Free Images -  iStock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71" y="2145792"/>
            <a:ext cx="4937760" cy="309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33725"/>
            <a:ext cx="10972800" cy="460951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Let’s Review &amp; Reflect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112510"/>
            <a:ext cx="11206065" cy="5378232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524653" y="933191"/>
            <a:ext cx="11222588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n-US" sz="2400" b="1" dirty="0"/>
              <a:t>Registered User Workflow:</a:t>
            </a:r>
            <a:endParaRPr lang="en-US" sz="2400" b="1" dirty="0"/>
          </a:p>
          <a:p>
            <a:pPr marL="914400" lvl="1" indent="-457200" algn="just">
              <a:lnSpc>
                <a:spcPct val="200000"/>
              </a:lnSpc>
              <a:buAutoNum type="alphaLcParenR"/>
            </a:pPr>
            <a:r>
              <a:rPr lang="en-US" sz="2000" b="1" dirty="0"/>
              <a:t>Registration &amp; Setup</a:t>
            </a:r>
            <a:endParaRPr lang="en-US" sz="2000" b="1" dirty="0"/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dirty="0"/>
              <a:t>Install the app</a:t>
            </a:r>
            <a:endParaRPr lang="en-US" dirty="0"/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dirty="0"/>
              <a:t>Enter phone number</a:t>
            </a:r>
            <a:endParaRPr lang="en-US" dirty="0"/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dirty="0"/>
              <a:t>Receive and enter OTP</a:t>
            </a:r>
            <a:endParaRPr lang="en-US" dirty="0"/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dirty="0"/>
              <a:t>Set name and profile picture</a:t>
            </a:r>
            <a:endParaRPr lang="en-US" dirty="0"/>
          </a:p>
          <a:p>
            <a:pPr lvl="1"/>
            <a:r>
              <a:rPr lang="en-US" sz="2000" b="1" dirty="0"/>
              <a:t>b) Messaging</a:t>
            </a:r>
            <a:endParaRPr lang="en-US" sz="2000" b="1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View contacts who use WhatsApp</a:t>
            </a: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Select a contact to chat</a:t>
            </a: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Type and send message</a:t>
            </a: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Message gets encrypted, sent to server, then to recipient</a:t>
            </a: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View message delivery (✓, ✓✓, ✓✓ blue)</a:t>
            </a:r>
            <a:endParaRPr lang="en-US" dirty="0"/>
          </a:p>
          <a:p>
            <a:pPr lvl="1"/>
            <a:r>
              <a:rPr lang="en-US" sz="2000" b="1" dirty="0"/>
              <a:t>c) Calling</a:t>
            </a:r>
            <a:endParaRPr lang="en-US" sz="2000" b="1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Tap on call icon</a:t>
            </a: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Choose voice/video</a:t>
            </a: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System connects via VoIP protocol</a:t>
            </a: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End-to-end encrypted communication</a:t>
            </a:r>
            <a:endParaRPr lang="en-US" dirty="0"/>
          </a:p>
          <a:p>
            <a:pPr lvl="1" algn="just"/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717675" y="2986088"/>
            <a:ext cx="8756650" cy="14700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rPr>
              <a:t>SOFTWARE ENGINEERING LAB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rPr>
              <a:t>(21CC505PC)</a:t>
            </a:r>
            <a:endParaRPr kumimoji="0" lang="en-IN" sz="36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33725"/>
            <a:ext cx="10972800" cy="460951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Let’s Review &amp; Reflect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112510"/>
            <a:ext cx="11206065" cy="5378232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567125" y="1397886"/>
            <a:ext cx="11222588" cy="3443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n-US" sz="2400" b="1" dirty="0"/>
              <a:t>Group Admin Workflow:</a:t>
            </a:r>
            <a:endParaRPr lang="en-US" sz="2400" b="1" dirty="0"/>
          </a:p>
          <a:p>
            <a:pPr marL="1257300" lvl="2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Create a group and name it</a:t>
            </a:r>
            <a:endParaRPr lang="en-US" sz="2000" dirty="0"/>
          </a:p>
          <a:p>
            <a:pPr marL="1257300" lvl="2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Add members from contact list</a:t>
            </a:r>
            <a:endParaRPr lang="en-US" sz="2000" dirty="0"/>
          </a:p>
          <a:p>
            <a:pPr marL="1257300" lvl="2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Assign other admins (optional)</a:t>
            </a:r>
            <a:endParaRPr lang="en-US" sz="2000" dirty="0"/>
          </a:p>
          <a:p>
            <a:pPr marL="1257300" lvl="2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Control settings: allow all to send messages or only admins</a:t>
            </a:r>
            <a:endParaRPr lang="en-US" sz="2000" dirty="0"/>
          </a:p>
          <a:p>
            <a:pPr marL="1257300" lvl="2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Remove/add participants</a:t>
            </a:r>
            <a:endParaRPr lang="en-US" sz="2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Software Installation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10967" t="43441" r="6129" b="43799"/>
          <a:stretch>
            <a:fillRect/>
          </a:stretch>
        </p:blipFill>
        <p:spPr>
          <a:xfrm>
            <a:off x="0" y="2050627"/>
            <a:ext cx="12192000" cy="21901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What is the use of STARUML?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351454" y="1437535"/>
            <a:ext cx="11220060" cy="440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StarUML is a software tool</a:t>
            </a:r>
            <a:r>
              <a:rPr lang="en-US" sz="2400" dirty="0"/>
              <a:t> used to </a:t>
            </a:r>
            <a:r>
              <a:rPr lang="en-US" sz="2400" dirty="0">
                <a:solidFill>
                  <a:srgbClr val="FF0000"/>
                </a:solidFill>
              </a:rPr>
              <a:t>create diagrams </a:t>
            </a:r>
            <a:r>
              <a:rPr lang="en-US" sz="2400" dirty="0"/>
              <a:t>that help in designing and understanding complex systems, especially in software development. </a:t>
            </a:r>
            <a:endParaRPr lang="en-US" sz="2400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It allows you to visually map out how different parts of a system or application will work together, making it easier to plan, communicate, and build the system effectively. </a:t>
            </a:r>
            <a:endParaRPr lang="en-US" sz="2400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Think of it as a </a:t>
            </a:r>
            <a:r>
              <a:rPr lang="en-US" sz="2400" dirty="0">
                <a:solidFill>
                  <a:srgbClr val="FF0000"/>
                </a:solidFill>
              </a:rPr>
              <a:t>drawing tool for software engineers </a:t>
            </a:r>
            <a:r>
              <a:rPr lang="en-US" sz="2400" dirty="0"/>
              <a:t>to sketch out their ideas.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STARUML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247260" y="933061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Search for StarUML in Google and Click on the official link </a:t>
            </a: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14558" r="5676" b="7347"/>
          <a:stretch>
            <a:fillRect/>
          </a:stretch>
        </p:blipFill>
        <p:spPr>
          <a:xfrm>
            <a:off x="0" y="1912776"/>
            <a:ext cx="12192000" cy="4945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STARUML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247260" y="933061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Go this site </a:t>
            </a:r>
            <a:r>
              <a:rPr lang="en-US" sz="2400" dirty="0">
                <a:hlinkClick r:id="rId1"/>
              </a:rPr>
              <a:t>https://staruml.io/</a:t>
            </a:r>
            <a:r>
              <a:rPr lang="en-US" sz="2400" dirty="0"/>
              <a:t> and download StarUML for Windows/Mac</a:t>
            </a:r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258" r="5676" b="4762"/>
          <a:stretch>
            <a:fillRect/>
          </a:stretch>
        </p:blipFill>
        <p:spPr>
          <a:xfrm>
            <a:off x="0" y="1649411"/>
            <a:ext cx="12192000" cy="52085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STARUML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163285" y="419878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StarUML interface after installation</a:t>
            </a:r>
            <a:endParaRPr lang="en-I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"/>
          <a:srcRect l="3061" t="9660" r="18954"/>
          <a:stretch>
            <a:fillRect/>
          </a:stretch>
        </p:blipFill>
        <p:spPr>
          <a:xfrm>
            <a:off x="0" y="1136228"/>
            <a:ext cx="12192000" cy="5721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STARUML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163285" y="419878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StarUML interface after installation</a:t>
            </a: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b="4489"/>
          <a:stretch>
            <a:fillRect/>
          </a:stretch>
        </p:blipFill>
        <p:spPr>
          <a:xfrm>
            <a:off x="0" y="1136228"/>
            <a:ext cx="12192000" cy="5721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What is the use of GITBASH?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568389" y="776783"/>
            <a:ext cx="11220060" cy="608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Git Bash is an application that lets you use Git commands on your computer.</a:t>
            </a:r>
            <a:endParaRPr lang="en-US" sz="2200" dirty="0"/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</a:rPr>
              <a:t>Git: </a:t>
            </a:r>
            <a:r>
              <a:rPr lang="en-US" sz="2200" dirty="0"/>
              <a:t>A tool for tracking changes in files, mainly used for managing code in software projects.</a:t>
            </a:r>
            <a:endParaRPr lang="en-US" sz="2200" dirty="0"/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</a:rPr>
              <a:t>Bash: </a:t>
            </a:r>
            <a:r>
              <a:rPr lang="en-US" sz="2200" dirty="0"/>
              <a:t>A command-line tool that allows you to type in commands to perform various tasks on your computer.</a:t>
            </a:r>
            <a:endParaRPr lang="en-US" sz="2200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</a:rPr>
              <a:t>Purpose:</a:t>
            </a:r>
            <a:endParaRPr lang="en-US" sz="2200" b="1" dirty="0">
              <a:solidFill>
                <a:srgbClr val="FF0000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Git Bash combines Git and Bash, so you can easily manage your code and use commands to work with files and projects. It’s like a smart helper for keeping track of changes and collaborating with others on coding projects.</a:t>
            </a:r>
            <a:endParaRPr lang="en-IN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Git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247260" y="933061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Search for git bash in Google and Click on the official link </a:t>
            </a:r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/>
          <a:srcRect t="15918" r="5944" b="15102"/>
          <a:stretch>
            <a:fillRect/>
          </a:stretch>
        </p:blipFill>
        <p:spPr>
          <a:xfrm>
            <a:off x="0" y="1985315"/>
            <a:ext cx="12224655" cy="48726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85436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</a:t>
            </a:r>
            <a:r>
              <a:rPr lang="en-US" sz="4000" b="1" dirty="0" err="1">
                <a:solidFill>
                  <a:srgbClr val="FF0000"/>
                </a:solidFill>
              </a:rPr>
              <a:t>GitBash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427140" y="888091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400" dirty="0"/>
              <a:t>Go this site </a:t>
            </a:r>
            <a:r>
              <a:rPr lang="en-US" sz="2400" dirty="0">
                <a:hlinkClick r:id="rId1"/>
              </a:rPr>
              <a:t>https://git-scm.com/downloads</a:t>
            </a:r>
            <a:r>
              <a:rPr lang="en-US" sz="2400" dirty="0"/>
              <a:t> and download Git for Windows/Mac</a:t>
            </a: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443" r="4324" b="4353"/>
          <a:stretch>
            <a:fillRect/>
          </a:stretch>
        </p:blipFill>
        <p:spPr>
          <a:xfrm>
            <a:off x="1" y="1791476"/>
            <a:ext cx="12157022" cy="50665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SRS Document – A Practical Guide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621274" y="1587435"/>
            <a:ext cx="11220060" cy="440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400" b="1" dirty="0"/>
              <a:t> What is SRS?</a:t>
            </a:r>
            <a:endParaRPr lang="en-US" sz="2400" b="1" dirty="0"/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 document that captures the complete software requirements.</a:t>
            </a:r>
            <a:endParaRPr lang="en-US" sz="2400" dirty="0"/>
          </a:p>
          <a:p>
            <a:pPr algn="just">
              <a:lnSpc>
                <a:spcPct val="200000"/>
              </a:lnSpc>
            </a:pPr>
            <a:r>
              <a:rPr lang="en-US" sz="2400" b="1" dirty="0"/>
              <a:t>Importance of SRS:</a:t>
            </a:r>
            <a:endParaRPr lang="en-US" sz="2400" b="1" dirty="0"/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Acts as a blueprint for development.</a:t>
            </a:r>
            <a:endParaRPr lang="en-US" sz="2400" dirty="0"/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Bridges the gap between client and developer.</a:t>
            </a:r>
            <a:endParaRPr lang="en-US" sz="2400" dirty="0"/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Basis for validation and verification.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Git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541175" y="419878"/>
            <a:ext cx="10962089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400" dirty="0"/>
              <a:t>        Git Bash interface after installation</a:t>
            </a:r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/>
          <a:srcRect l="3062" t="9796" r="17959" b="-1769"/>
          <a:stretch>
            <a:fillRect/>
          </a:stretch>
        </p:blipFill>
        <p:spPr>
          <a:xfrm>
            <a:off x="931329" y="1289154"/>
            <a:ext cx="10835952" cy="55688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Git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163285" y="419878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GitBash</a:t>
            </a:r>
            <a:r>
              <a:rPr lang="en-US" sz="2400" dirty="0"/>
              <a:t> interface after installation</a:t>
            </a:r>
            <a:endParaRPr lang="en-I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0560" y="1485900"/>
            <a:ext cx="7449185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71578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What is the use of GitHub?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527181" y="1530220"/>
            <a:ext cx="11220060" cy="417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GitHub is a </a:t>
            </a:r>
            <a:r>
              <a:rPr lang="en-US" sz="2200" dirty="0">
                <a:solidFill>
                  <a:srgbClr val="FF0000"/>
                </a:solidFill>
              </a:rPr>
              <a:t>website</a:t>
            </a:r>
            <a:r>
              <a:rPr lang="en-US" sz="2200" dirty="0"/>
              <a:t> where people can </a:t>
            </a:r>
            <a:r>
              <a:rPr lang="en-US" sz="2200" dirty="0">
                <a:solidFill>
                  <a:srgbClr val="FF0000"/>
                </a:solidFill>
              </a:rPr>
              <a:t>store and share their computer code</a:t>
            </a:r>
            <a:r>
              <a:rPr lang="en-US" sz="2200" dirty="0"/>
              <a:t>. </a:t>
            </a:r>
            <a:endParaRPr lang="en-US" sz="2200" dirty="0"/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It's like a big, online folder where you can keep your work, make changes, and collaborate with others. </a:t>
            </a:r>
            <a:endParaRPr lang="en-US" sz="2200" dirty="0"/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Think of it as a place where you and your team can work on a project together, track changes, and keep everything organized.</a:t>
            </a:r>
            <a:endParaRPr lang="en-IN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create an account in GitHub?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771918" y="933061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400" dirty="0"/>
              <a:t>Search for </a:t>
            </a:r>
            <a:r>
              <a:rPr lang="en-US" sz="2400" dirty="0" err="1"/>
              <a:t>github</a:t>
            </a:r>
            <a:r>
              <a:rPr lang="en-US" sz="2400" dirty="0"/>
              <a:t> in Google and Click on the official link </a:t>
            </a: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15374" r="5676" b="4898"/>
          <a:stretch>
            <a:fillRect/>
          </a:stretch>
        </p:blipFill>
        <p:spPr>
          <a:xfrm>
            <a:off x="0" y="1791476"/>
            <a:ext cx="12192000" cy="5066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create an account in GitHub?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427140" y="933061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400" dirty="0"/>
              <a:t>Go this site </a:t>
            </a:r>
            <a:r>
              <a:rPr lang="en-US" sz="2400" dirty="0">
                <a:hlinkClick r:id="rId1"/>
              </a:rPr>
              <a:t>https://github.com/</a:t>
            </a:r>
            <a:r>
              <a:rPr lang="en-US" sz="2400" dirty="0"/>
              <a:t> and click on Sign Up</a:t>
            </a:r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" t="5170" r="1045" b="5034"/>
          <a:stretch>
            <a:fillRect/>
          </a:stretch>
        </p:blipFill>
        <p:spPr>
          <a:xfrm>
            <a:off x="0" y="1940344"/>
            <a:ext cx="12192000" cy="48726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530346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create an account in GitHub?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530692" y="711455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400" dirty="0"/>
              <a:t>Follow the steps of Signup to create an account in GitHub</a:t>
            </a: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5442" r="2028" b="4626"/>
          <a:stretch>
            <a:fillRect/>
          </a:stretch>
        </p:blipFill>
        <p:spPr>
          <a:xfrm>
            <a:off x="0" y="1663908"/>
            <a:ext cx="12192000" cy="51940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71635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create an account in GitHub?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935431" y="726445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400" dirty="0"/>
              <a:t>The GitHub dashboard after account creation</a:t>
            </a:r>
            <a:endParaRPr lang="en-I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7815" y="1613535"/>
            <a:ext cx="9385935" cy="4321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Structure of an SRS Document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899410" y="1212685"/>
            <a:ext cx="10672104" cy="5148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400" dirty="0"/>
              <a:t>1. Abstract / Problem Statement</a:t>
            </a:r>
            <a:endParaRPr lang="en-US" sz="2400" dirty="0"/>
          </a:p>
          <a:p>
            <a:pPr algn="just">
              <a:lnSpc>
                <a:spcPct val="200000"/>
              </a:lnSpc>
            </a:pPr>
            <a:r>
              <a:rPr lang="en-US" sz="2400" dirty="0"/>
              <a:t>2. Functional Requirements (FR)</a:t>
            </a:r>
            <a:endParaRPr lang="en-US" sz="2400" dirty="0"/>
          </a:p>
          <a:p>
            <a:pPr algn="just">
              <a:lnSpc>
                <a:spcPct val="200000"/>
              </a:lnSpc>
            </a:pPr>
            <a:r>
              <a:rPr lang="en-US" sz="2400" dirty="0"/>
              <a:t>3. Non-Functional Requirements (NFR)</a:t>
            </a:r>
            <a:endParaRPr lang="en-US" sz="2400" dirty="0"/>
          </a:p>
          <a:p>
            <a:pPr algn="just">
              <a:lnSpc>
                <a:spcPct val="200000"/>
              </a:lnSpc>
            </a:pPr>
            <a:r>
              <a:rPr lang="en-US" sz="2400" dirty="0"/>
              <a:t>4. User Identification</a:t>
            </a:r>
            <a:endParaRPr lang="en-US" sz="2400" dirty="0"/>
          </a:p>
          <a:p>
            <a:pPr algn="just">
              <a:lnSpc>
                <a:spcPct val="200000"/>
              </a:lnSpc>
            </a:pPr>
            <a:r>
              <a:rPr lang="en-US" sz="2400" dirty="0"/>
              <a:t>5. Use Cases</a:t>
            </a:r>
            <a:endParaRPr lang="en-US" sz="2400" dirty="0"/>
          </a:p>
          <a:p>
            <a:pPr algn="just">
              <a:lnSpc>
                <a:spcPct val="200000"/>
              </a:lnSpc>
            </a:pPr>
            <a:r>
              <a:rPr lang="en-US" sz="2400" dirty="0"/>
              <a:t>6. Workflow of Each User</a:t>
            </a:r>
            <a:endParaRPr lang="en-US" sz="2400" dirty="0"/>
          </a:p>
          <a:p>
            <a:pPr algn="just">
              <a:lnSpc>
                <a:spcPct val="200000"/>
              </a:lnSpc>
            </a:pPr>
            <a:r>
              <a:rPr lang="en-US" sz="2400" dirty="0"/>
              <a:t>7. Diagrams (optional but useful: class, use case, sequence, etc.)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Abstract / Problem Statement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35034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415774" y="897891"/>
            <a:ext cx="11426456" cy="5748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Define the problem clearly.</a:t>
            </a:r>
            <a:endParaRPr lang="en-US" sz="2400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Explain the purpose of the software.</a:t>
            </a:r>
            <a:endParaRPr lang="en-US" sz="2400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Keep it concise (2-3 paragraphs).</a:t>
            </a:r>
            <a:endParaRPr lang="en-US" sz="2400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Example (Spotify-like App):</a:t>
            </a:r>
            <a:endParaRPr lang="en-US" sz="2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"Many users seek a personalized music streaming experience across devices. However, current solutions may lack intuitive interfaces, offline support, or seamless playlist sharing. The proposed system offers a cloud-based music platform allowing users to stream, download, and organize music with personalized recommendations."</a:t>
            </a:r>
            <a:endParaRPr lang="en-IN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Hands-On  -  Activity Time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5875331" y="2107308"/>
            <a:ext cx="5475514" cy="219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IN" sz="2400" b="1" dirty="0"/>
              <a:t>  Now  Let us take up </a:t>
            </a:r>
            <a:endParaRPr lang="en-IN" sz="2400" b="1" dirty="0"/>
          </a:p>
          <a:p>
            <a:pPr algn="ctr">
              <a:lnSpc>
                <a:spcPct val="200000"/>
              </a:lnSpc>
            </a:pPr>
            <a:r>
              <a:rPr lang="en-IN" sz="2400" b="1" dirty="0">
                <a:solidFill>
                  <a:schemeClr val="accent2">
                    <a:lumMod val="50000"/>
                  </a:schemeClr>
                </a:solidFill>
              </a:rPr>
              <a:t>WhatsApp application    </a:t>
            </a:r>
            <a:endParaRPr lang="en-IN" sz="24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>
              <a:lnSpc>
                <a:spcPct val="200000"/>
              </a:lnSpc>
              <a:spcAft>
                <a:spcPts val="1200"/>
              </a:spcAft>
            </a:pPr>
            <a:r>
              <a:rPr lang="en-IN" sz="2400" b="1" dirty="0"/>
              <a:t>Write the abstract</a:t>
            </a:r>
            <a:endParaRPr lang="en-IN" sz="2400" b="1" dirty="0"/>
          </a:p>
        </p:txBody>
      </p:sp>
      <p:pic>
        <p:nvPicPr>
          <p:cNvPr id="1026" name="Picture 2" descr="1,395,900+ Activity Time Stock Photos, Pictures &amp; Royalty-Free Images -  iStock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76" y="1795710"/>
            <a:ext cx="4937760" cy="309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Let’s Review &amp; Reflect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351454" y="1437535"/>
            <a:ext cx="11220060" cy="440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400"/>
              <a:t>WhatsApp is a cross-platform instant messaging application that allows users to communicate via text, voice, images, documents, and video calls over the internet. It provides real-time, end-to-end encrypted communication, supports both individual and group chats, and includes features like status updates, media sharing, voice notes, and location sharing. The goal is to provide a secure, fast, and user-friendly communication tool accessible globally.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Identifying Functional Requirements (FR)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444759" y="999312"/>
            <a:ext cx="11595707" cy="5148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b="1" dirty="0"/>
              <a:t>[These are Mandatory Requirements]</a:t>
            </a:r>
            <a:endParaRPr lang="en-US" sz="2400" b="1" dirty="0"/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What the system should do. The specific actions the system must perform. 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Functions or services that the software provides to users.</a:t>
            </a:r>
            <a:endParaRPr lang="en-US" sz="2400" dirty="0"/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Examples:</a:t>
            </a:r>
            <a:endParaRPr lang="en-US" sz="2400" dirty="0"/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FR1: The user shall be able to sign up using an email ID.</a:t>
            </a:r>
            <a:endParaRPr lang="en-US" sz="2400" dirty="0"/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FR2: The user shall be able to search for songs, albums, etc. by keyword.</a:t>
            </a:r>
            <a:endParaRPr lang="en-US" sz="2400" dirty="0"/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FR3: The system shall allow users to create and modify playlists.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Hands-On  -  Activity Time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6010241" y="2791433"/>
            <a:ext cx="5475514" cy="1455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IN" sz="2400" b="1" dirty="0"/>
              <a:t>  Ok Now identify the FR for</a:t>
            </a:r>
            <a:endParaRPr lang="en-IN" sz="2400" b="1" dirty="0"/>
          </a:p>
          <a:p>
            <a:pPr algn="ctr">
              <a:lnSpc>
                <a:spcPct val="200000"/>
              </a:lnSpc>
            </a:pPr>
            <a:r>
              <a:rPr lang="en-IN" sz="2400" b="1" dirty="0">
                <a:solidFill>
                  <a:schemeClr val="accent2">
                    <a:lumMod val="50000"/>
                  </a:schemeClr>
                </a:solidFill>
              </a:rPr>
              <a:t>WhatsApp application    </a:t>
            </a:r>
            <a:endParaRPr lang="en-IN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1,395,900+ Activity Time Stock Photos, Pictures &amp; Royalty-Free Images -  iStock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71" y="2145792"/>
            <a:ext cx="4937760" cy="309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10801</Words>
  <Application>WPS Presentation</Application>
  <PresentationFormat>Widescreen</PresentationFormat>
  <Paragraphs>342</Paragraphs>
  <Slides>36</Slides>
  <Notes>35</Notes>
  <HiddenSlides>1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9" baseType="lpstr">
      <vt:lpstr>Arial</vt:lpstr>
      <vt:lpstr>SimSun</vt:lpstr>
      <vt:lpstr>Wingdings</vt:lpstr>
      <vt:lpstr>Calibri</vt:lpstr>
      <vt:lpstr>Calibri Light</vt:lpstr>
      <vt:lpstr>Calibri</vt:lpstr>
      <vt:lpstr>Arial</vt:lpstr>
      <vt:lpstr>Arial Black</vt:lpstr>
      <vt:lpstr>Times New Roman</vt:lpstr>
      <vt:lpstr>Microsoft YaHei</vt:lpstr>
      <vt:lpstr>Arial Unicode MS</vt:lpstr>
      <vt:lpstr>1_Office Theme</vt:lpstr>
      <vt:lpstr>2_Office Theme</vt:lpstr>
      <vt:lpstr>(21CC505PC)  SOFTWARE ENGINEERING</vt:lpstr>
      <vt:lpstr>PowerPoint 演示文稿</vt:lpstr>
      <vt:lpstr>SRS Document – A Practical Guide</vt:lpstr>
      <vt:lpstr>Structure of an SRS Document</vt:lpstr>
      <vt:lpstr>Abstract / Problem Statement</vt:lpstr>
      <vt:lpstr>Hands-On  -  Activity Time</vt:lpstr>
      <vt:lpstr>Let’s Review &amp; Reflect</vt:lpstr>
      <vt:lpstr>Identifying Functional Requirements (FR)</vt:lpstr>
      <vt:lpstr>Hands-On  -  Activity Time</vt:lpstr>
      <vt:lpstr>Let’s Review &amp; Reflect</vt:lpstr>
      <vt:lpstr>Identifying Non-Functional Requirements (NFR)</vt:lpstr>
      <vt:lpstr>Hands-On  -  Activity Time</vt:lpstr>
      <vt:lpstr>Let’s Review &amp; Reflect</vt:lpstr>
      <vt:lpstr>User / Feature Identification</vt:lpstr>
      <vt:lpstr>Hands-On  -  Activity Time</vt:lpstr>
      <vt:lpstr>Let’s Review &amp; Reflect</vt:lpstr>
      <vt:lpstr>Workflow of Each User</vt:lpstr>
      <vt:lpstr>Hands-On  -  Activity Time</vt:lpstr>
      <vt:lpstr>Let’s Review &amp; Reflect</vt:lpstr>
      <vt:lpstr>Let’s Review &amp; Reflect</vt:lpstr>
      <vt:lpstr>Software Installation</vt:lpstr>
      <vt:lpstr>What is the use of STARUML?</vt:lpstr>
      <vt:lpstr>How to install STARUML</vt:lpstr>
      <vt:lpstr>How to install STARUML</vt:lpstr>
      <vt:lpstr>How to install STARUML</vt:lpstr>
      <vt:lpstr>How to install STARUML</vt:lpstr>
      <vt:lpstr>What is the use of GITBASH?</vt:lpstr>
      <vt:lpstr>How to install Git</vt:lpstr>
      <vt:lpstr>How to install GitBash</vt:lpstr>
      <vt:lpstr>How to install Git</vt:lpstr>
      <vt:lpstr>How to install Git</vt:lpstr>
      <vt:lpstr>What is the use of GitHub?</vt:lpstr>
      <vt:lpstr>How to create an account in GitHub?</vt:lpstr>
      <vt:lpstr>How to create an account in GitHub?</vt:lpstr>
      <vt:lpstr>How to create an account in GitHub?</vt:lpstr>
      <vt:lpstr>How to create an account in GitHub?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(21DM601PC)    COMPUTER NETWORKS</dc:title>
  <dc:creator>Arshiya Begum</dc:creator>
  <cp:lastModifiedBy>Kumbham Bhargavi</cp:lastModifiedBy>
  <cp:revision>41</cp:revision>
  <dcterms:created xsi:type="dcterms:W3CDTF">2024-05-06T05:52:00Z</dcterms:created>
  <dcterms:modified xsi:type="dcterms:W3CDTF">2025-08-07T10:26:56Z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2E984B7B4FFE4AAEBBA8E1DD2075245E_13</vt:lpwstr>
  </property>
  <property fmtid="{D5CDD505-2E9C-101B-9397-08002B2CF9AE}" pid="3" name="KSOProductBuildVer">
    <vt:lpwstr>1033-12.2.0.21931</vt:lpwstr>
  </property>
</Properties>
</file>